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31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2414E-DE90-4F84-A525-B9FFEC60F385}" type="datetimeFigureOut">
              <a:rPr lang="en-US" smtClean="0"/>
              <a:t>5/19/2022</a:t>
            </a:fld>
            <a:endParaRPr lang="en-US"/>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CE986-2EA1-4154-9B18-B5541BBCD8F7}" type="slidenum">
              <a:rPr lang="en-US" smtClean="0"/>
              <a:t>‹#›</a:t>
            </a:fld>
            <a:endParaRPr lang="en-US"/>
          </a:p>
        </p:txBody>
      </p:sp>
    </p:spTree>
    <p:extLst>
      <p:ext uri="{BB962C8B-B14F-4D97-AF65-F5344CB8AC3E}">
        <p14:creationId xmlns:p14="http://schemas.microsoft.com/office/powerpoint/2010/main" val="179786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en-US" dirty="0"/>
          </a:p>
        </p:txBody>
      </p:sp>
      <p:sp>
        <p:nvSpPr>
          <p:cNvPr id="4" name="Substituent număr diapozitiv 3"/>
          <p:cNvSpPr>
            <a:spLocks noGrp="1"/>
          </p:cNvSpPr>
          <p:nvPr>
            <p:ph type="sldNum" sz="quarter" idx="5"/>
          </p:nvPr>
        </p:nvSpPr>
        <p:spPr/>
        <p:txBody>
          <a:bodyPr/>
          <a:lstStyle/>
          <a:p>
            <a:fld id="{F3FCE986-2EA1-4154-9B18-B5541BBCD8F7}" type="slidenum">
              <a:rPr lang="en-US" smtClean="0"/>
              <a:t>9</a:t>
            </a:fld>
            <a:endParaRPr lang="en-US"/>
          </a:p>
        </p:txBody>
      </p:sp>
    </p:spTree>
    <p:extLst>
      <p:ext uri="{BB962C8B-B14F-4D97-AF65-F5344CB8AC3E}">
        <p14:creationId xmlns:p14="http://schemas.microsoft.com/office/powerpoint/2010/main" val="141091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5/19/2022</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8287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5/19/2022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373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5/19/2022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79764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5/19/2022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7345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5/19/2022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9360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5/19/2022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61289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5/19/2022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64274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5/19/2022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89732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5/19/2022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28185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5/19/2022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05372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5/19/2022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127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5/19/2022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51428272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62" r:id="rId3"/>
    <p:sldLayoutId id="2147483663" r:id="rId4"/>
    <p:sldLayoutId id="2147483664" r:id="rId5"/>
    <p:sldLayoutId id="2147483665" r:id="rId6"/>
    <p:sldLayoutId id="2147483666" r:id="rId7"/>
    <p:sldLayoutId id="2147483670" r:id="rId8"/>
    <p:sldLayoutId id="2147483667" r:id="rId9"/>
    <p:sldLayoutId id="2147483668" r:id="rId10"/>
    <p:sldLayoutId id="2147483669"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2">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erson writing on a notepad">
            <a:extLst>
              <a:ext uri="{FF2B5EF4-FFF2-40B4-BE49-F238E27FC236}">
                <a16:creationId xmlns:a16="http://schemas.microsoft.com/office/drawing/2014/main" id="{921F067E-50FF-9AB4-617B-BCF24EAEFFD1}"/>
              </a:ext>
            </a:extLst>
          </p:cNvPr>
          <p:cNvPicPr>
            <a:picLocks noChangeAspect="1"/>
          </p:cNvPicPr>
          <p:nvPr/>
        </p:nvPicPr>
        <p:blipFill rotWithShape="1">
          <a:blip r:embed="rId3">
            <a:alphaModFix amt="70000"/>
          </a:blip>
          <a:srcRect t="13175" r="-1" b="15842"/>
          <a:stretch/>
        </p:blipFill>
        <p:spPr>
          <a:xfrm>
            <a:off x="20" y="10"/>
            <a:ext cx="12188932" cy="6856614"/>
          </a:xfrm>
          <a:prstGeom prst="rect">
            <a:avLst/>
          </a:prstGeom>
        </p:spPr>
      </p:pic>
      <p:sp>
        <p:nvSpPr>
          <p:cNvPr id="2" name="Titlu 1">
            <a:extLst>
              <a:ext uri="{FF2B5EF4-FFF2-40B4-BE49-F238E27FC236}">
                <a16:creationId xmlns:a16="http://schemas.microsoft.com/office/drawing/2014/main" id="{5B10A240-71FE-6726-7AAD-04868C404231}"/>
              </a:ext>
            </a:extLst>
          </p:cNvPr>
          <p:cNvSpPr>
            <a:spLocks noGrp="1"/>
          </p:cNvSpPr>
          <p:nvPr>
            <p:ph type="ctrTitle"/>
          </p:nvPr>
        </p:nvSpPr>
        <p:spPr>
          <a:xfrm>
            <a:off x="996275" y="744909"/>
            <a:ext cx="10190071" cy="3145855"/>
          </a:xfrm>
        </p:spPr>
        <p:txBody>
          <a:bodyPr anchor="b">
            <a:normAutofit/>
          </a:bodyPr>
          <a:lstStyle/>
          <a:p>
            <a:r>
              <a:rPr lang="en-US" sz="5200">
                <a:solidFill>
                  <a:srgbClr val="FFFFFF"/>
                </a:solidFill>
              </a:rPr>
              <a:t>Booking Flight database project </a:t>
            </a:r>
          </a:p>
        </p:txBody>
      </p:sp>
      <p:sp>
        <p:nvSpPr>
          <p:cNvPr id="3" name="Subtitlu 2">
            <a:extLst>
              <a:ext uri="{FF2B5EF4-FFF2-40B4-BE49-F238E27FC236}">
                <a16:creationId xmlns:a16="http://schemas.microsoft.com/office/drawing/2014/main" id="{4B39E2E9-971F-62E6-8242-101A1FB38E1B}"/>
              </a:ext>
            </a:extLst>
          </p:cNvPr>
          <p:cNvSpPr>
            <a:spLocks noGrp="1"/>
          </p:cNvSpPr>
          <p:nvPr>
            <p:ph type="subTitle" idx="1"/>
          </p:nvPr>
        </p:nvSpPr>
        <p:spPr>
          <a:xfrm>
            <a:off x="1218708" y="4069780"/>
            <a:ext cx="9781327" cy="2056617"/>
          </a:xfrm>
        </p:spPr>
        <p:txBody>
          <a:bodyPr anchor="t">
            <a:normAutofit/>
          </a:bodyPr>
          <a:lstStyle/>
          <a:p>
            <a:pPr>
              <a:lnSpc>
                <a:spcPct val="100000"/>
              </a:lnSpc>
            </a:pPr>
            <a:r>
              <a:rPr lang="en-US" sz="1900">
                <a:solidFill>
                  <a:srgbClr val="FFFFFF"/>
                </a:solidFill>
              </a:rPr>
              <a:t>Prepared by: Mircea Andrei Pomacu</a:t>
            </a:r>
          </a:p>
          <a:p>
            <a:pPr>
              <a:lnSpc>
                <a:spcPct val="100000"/>
              </a:lnSpc>
            </a:pPr>
            <a:r>
              <a:rPr lang="en-US" sz="1900">
                <a:solidFill>
                  <a:srgbClr val="FFFFFF"/>
                </a:solidFill>
              </a:rPr>
              <a:t>Robert Cristian Draghici</a:t>
            </a:r>
          </a:p>
          <a:p>
            <a:pPr>
              <a:lnSpc>
                <a:spcPct val="100000"/>
              </a:lnSpc>
            </a:pPr>
            <a:r>
              <a:rPr lang="en-US" sz="1900">
                <a:solidFill>
                  <a:srgbClr val="FFFFFF"/>
                </a:solidFill>
              </a:rPr>
              <a:t>Ionut Gabriel Buzduga</a:t>
            </a:r>
          </a:p>
          <a:p>
            <a:pPr>
              <a:lnSpc>
                <a:spcPct val="100000"/>
              </a:lnSpc>
            </a:pPr>
            <a:r>
              <a:rPr lang="en-US" sz="1900">
                <a:solidFill>
                  <a:srgbClr val="FFFFFF"/>
                </a:solidFill>
              </a:rPr>
              <a:t>Organization: University of Craiova,</a:t>
            </a:r>
          </a:p>
          <a:p>
            <a:pPr>
              <a:lnSpc>
                <a:spcPct val="100000"/>
              </a:lnSpc>
            </a:pPr>
            <a:r>
              <a:rPr lang="en-US" sz="1900">
                <a:solidFill>
                  <a:srgbClr val="FFFFFF"/>
                </a:solidFill>
              </a:rPr>
              <a:t>Faculty of Automation, Computers and Electronics</a:t>
            </a:r>
          </a:p>
        </p:txBody>
      </p:sp>
    </p:spTree>
    <p:extLst>
      <p:ext uri="{BB962C8B-B14F-4D97-AF65-F5344CB8AC3E}">
        <p14:creationId xmlns:p14="http://schemas.microsoft.com/office/powerpoint/2010/main" val="1119869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9" name="Content Placeholder 8">
            <a:extLst>
              <a:ext uri="{FF2B5EF4-FFF2-40B4-BE49-F238E27FC236}">
                <a16:creationId xmlns:a16="http://schemas.microsoft.com/office/drawing/2014/main" id="{588373C6-B398-C779-8DBC-3936A1C9CECE}"/>
              </a:ext>
            </a:extLst>
          </p:cNvPr>
          <p:cNvSpPr>
            <a:spLocks noGrp="1"/>
          </p:cNvSpPr>
          <p:nvPr>
            <p:ph idx="1"/>
          </p:nvPr>
        </p:nvSpPr>
        <p:spPr>
          <a:xfrm>
            <a:off x="917294" y="2136192"/>
            <a:ext cx="4647901" cy="2585613"/>
          </a:xfrm>
        </p:spPr>
        <p:txBody>
          <a:bodyPr>
            <a:normAutofit/>
          </a:bodyPr>
          <a:lstStyle/>
          <a:p>
            <a:r>
              <a:rPr lang="en-US" sz="1800" dirty="0">
                <a:solidFill>
                  <a:schemeClr val="tx2"/>
                </a:solidFill>
              </a:rPr>
              <a:t>Here we can check the Reserve box and save our selection and thus complete the entire booking process.</a:t>
            </a:r>
          </a:p>
          <a:p>
            <a:r>
              <a:rPr lang="en-US" sz="1800" dirty="0">
                <a:solidFill>
                  <a:schemeClr val="tx2"/>
                </a:solidFill>
              </a:rPr>
              <a:t>Otherwise, we can go back to the List of Seats without finishing the booking.</a:t>
            </a:r>
          </a:p>
          <a:p>
            <a:endParaRPr lang="en-US" sz="1800" dirty="0">
              <a:solidFill>
                <a:schemeClr val="tx2"/>
              </a:solidFill>
            </a:endParaRPr>
          </a:p>
        </p:txBody>
      </p:sp>
      <p:pic>
        <p:nvPicPr>
          <p:cNvPr id="5" name="Substituent conținut 4" descr="O imagine care conține text, natură, nor&#10;&#10;Descriere generată automat">
            <a:extLst>
              <a:ext uri="{FF2B5EF4-FFF2-40B4-BE49-F238E27FC236}">
                <a16:creationId xmlns:a16="http://schemas.microsoft.com/office/drawing/2014/main" id="{55D7A50E-3E24-4A26-56B6-EF9A78A5E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806" y="1435773"/>
            <a:ext cx="4817466" cy="3986453"/>
          </a:xfrm>
          <a:prstGeom prst="rect">
            <a:avLst/>
          </a:prstGeom>
        </p:spPr>
      </p:pic>
      <p:pic>
        <p:nvPicPr>
          <p:cNvPr id="18" name="Picture 17">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014799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396993C2-30F9-4A45-230F-B8D63BA62C73}"/>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r="-1" b="6244"/>
          <a:stretch/>
        </p:blipFill>
        <p:spPr>
          <a:xfrm>
            <a:off x="-2988" y="10"/>
            <a:ext cx="12188952" cy="6856614"/>
          </a:xfrm>
          <a:prstGeom prst="rect">
            <a:avLst/>
          </a:prstGeom>
        </p:spPr>
      </p:pic>
      <p:sp>
        <p:nvSpPr>
          <p:cNvPr id="6" name="CasetăText 5">
            <a:extLst>
              <a:ext uri="{FF2B5EF4-FFF2-40B4-BE49-F238E27FC236}">
                <a16:creationId xmlns:a16="http://schemas.microsoft.com/office/drawing/2014/main" id="{94976B0E-B455-B56C-0EA1-D9B2D01A379A}"/>
              </a:ext>
            </a:extLst>
          </p:cNvPr>
          <p:cNvSpPr txBox="1"/>
          <p:nvPr/>
        </p:nvSpPr>
        <p:spPr>
          <a:xfrm>
            <a:off x="1034143" y="3429000"/>
            <a:ext cx="10276114" cy="646331"/>
          </a:xfrm>
          <a:prstGeom prst="rect">
            <a:avLst/>
          </a:prstGeom>
          <a:noFill/>
        </p:spPr>
        <p:txBody>
          <a:bodyPr wrap="square" rtlCol="0">
            <a:spAutoFit/>
          </a:bodyPr>
          <a:lstStyle/>
          <a:p>
            <a:r>
              <a:rPr lang="en-US" dirty="0"/>
              <a:t>Here the user can see that his newly booked flight was successfully recorded along with other </a:t>
            </a:r>
          </a:p>
          <a:p>
            <a:r>
              <a:rPr lang="en-US" dirty="0"/>
              <a:t>Booked flights made before.</a:t>
            </a:r>
          </a:p>
        </p:txBody>
      </p:sp>
      <p:sp>
        <p:nvSpPr>
          <p:cNvPr id="8" name="CasetăText 7">
            <a:extLst>
              <a:ext uri="{FF2B5EF4-FFF2-40B4-BE49-F238E27FC236}">
                <a16:creationId xmlns:a16="http://schemas.microsoft.com/office/drawing/2014/main" id="{C36F66E8-86C4-87B8-279F-A5659F77A704}"/>
              </a:ext>
            </a:extLst>
          </p:cNvPr>
          <p:cNvSpPr txBox="1"/>
          <p:nvPr/>
        </p:nvSpPr>
        <p:spPr>
          <a:xfrm>
            <a:off x="1034143" y="4418818"/>
            <a:ext cx="9710057" cy="369332"/>
          </a:xfrm>
          <a:prstGeom prst="rect">
            <a:avLst/>
          </a:prstGeom>
          <a:noFill/>
        </p:spPr>
        <p:txBody>
          <a:bodyPr wrap="square" rtlCol="0">
            <a:spAutoFit/>
          </a:bodyPr>
          <a:lstStyle/>
          <a:p>
            <a:r>
              <a:rPr lang="en-US" dirty="0"/>
              <a:t>Each details button will give the respective information about the Flight, Seat, or ticket.</a:t>
            </a:r>
          </a:p>
        </p:txBody>
      </p:sp>
      <p:sp>
        <p:nvSpPr>
          <p:cNvPr id="13" name="Săgeată: dreapta 12">
            <a:extLst>
              <a:ext uri="{FF2B5EF4-FFF2-40B4-BE49-F238E27FC236}">
                <a16:creationId xmlns:a16="http://schemas.microsoft.com/office/drawing/2014/main" id="{4B1F4E44-EB94-A021-4C2F-65AD67A81B01}"/>
              </a:ext>
            </a:extLst>
          </p:cNvPr>
          <p:cNvSpPr/>
          <p:nvPr/>
        </p:nvSpPr>
        <p:spPr>
          <a:xfrm rot="10800000">
            <a:off x="3046497" y="2033629"/>
            <a:ext cx="961534" cy="377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8066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4ADE0AED-559B-2791-EA3B-3E9DB59D7BFC}"/>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r="-1" b="5852"/>
          <a:stretch/>
        </p:blipFill>
        <p:spPr>
          <a:xfrm>
            <a:off x="-2988" y="10"/>
            <a:ext cx="12188952" cy="6856614"/>
          </a:xfrm>
          <a:prstGeom prst="rect">
            <a:avLst/>
          </a:prstGeom>
        </p:spPr>
      </p:pic>
      <p:sp>
        <p:nvSpPr>
          <p:cNvPr id="6" name="CasetăText 5">
            <a:extLst>
              <a:ext uri="{FF2B5EF4-FFF2-40B4-BE49-F238E27FC236}">
                <a16:creationId xmlns:a16="http://schemas.microsoft.com/office/drawing/2014/main" id="{836DF4D4-EB2F-44F2-0F90-BB45B226C510}"/>
              </a:ext>
            </a:extLst>
          </p:cNvPr>
          <p:cNvSpPr txBox="1"/>
          <p:nvPr/>
        </p:nvSpPr>
        <p:spPr>
          <a:xfrm>
            <a:off x="1262743" y="5072743"/>
            <a:ext cx="9919319" cy="923330"/>
          </a:xfrm>
          <a:prstGeom prst="rect">
            <a:avLst/>
          </a:prstGeom>
          <a:noFill/>
        </p:spPr>
        <p:txBody>
          <a:bodyPr wrap="none" rtlCol="0">
            <a:spAutoFit/>
          </a:bodyPr>
          <a:lstStyle/>
          <a:p>
            <a:r>
              <a:rPr lang="en-US" dirty="0"/>
              <a:t>Finally, the user can see that the booked flight was correctly made and after that he can click </a:t>
            </a:r>
          </a:p>
          <a:p>
            <a:r>
              <a:rPr lang="en-US" dirty="0"/>
              <a:t>The Go Back button to see other bookings, or go directly into the home page by clicking the </a:t>
            </a:r>
          </a:p>
          <a:p>
            <a:r>
              <a:rPr lang="en-US" dirty="0" err="1"/>
              <a:t>BookingFlights</a:t>
            </a:r>
            <a:r>
              <a:rPr lang="en-US" dirty="0"/>
              <a:t> button from the </a:t>
            </a:r>
            <a:r>
              <a:rPr lang="en-US" dirty="0" err="1"/>
              <a:t>NavBar</a:t>
            </a:r>
            <a:endParaRPr lang="en-US" dirty="0"/>
          </a:p>
        </p:txBody>
      </p:sp>
      <p:sp>
        <p:nvSpPr>
          <p:cNvPr id="11" name="Săgeată: dreapta 10">
            <a:extLst>
              <a:ext uri="{FF2B5EF4-FFF2-40B4-BE49-F238E27FC236}">
                <a16:creationId xmlns:a16="http://schemas.microsoft.com/office/drawing/2014/main" id="{A5E64A95-8BC9-6146-27FB-A074D92628FA}"/>
              </a:ext>
            </a:extLst>
          </p:cNvPr>
          <p:cNvSpPr/>
          <p:nvPr/>
        </p:nvSpPr>
        <p:spPr>
          <a:xfrm rot="10800000">
            <a:off x="4603154" y="3747441"/>
            <a:ext cx="961534" cy="377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ăgeată: dreapta 12">
            <a:extLst>
              <a:ext uri="{FF2B5EF4-FFF2-40B4-BE49-F238E27FC236}">
                <a16:creationId xmlns:a16="http://schemas.microsoft.com/office/drawing/2014/main" id="{5335C5D3-4EF6-15D1-A12E-1E8985710782}"/>
              </a:ext>
            </a:extLst>
          </p:cNvPr>
          <p:cNvSpPr/>
          <p:nvPr/>
        </p:nvSpPr>
        <p:spPr>
          <a:xfrm rot="17457376">
            <a:off x="1405395" y="1077653"/>
            <a:ext cx="611592" cy="20274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6755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67014AA1-FDB2-EF06-5C61-573C5CC6A22C}"/>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t="3842" r="-1" b="-1"/>
          <a:stretch/>
        </p:blipFill>
        <p:spPr>
          <a:xfrm>
            <a:off x="0" y="0"/>
            <a:ext cx="12188952" cy="6856614"/>
          </a:xfrm>
          <a:prstGeom prst="rect">
            <a:avLst/>
          </a:prstGeom>
        </p:spPr>
      </p:pic>
      <p:sp>
        <p:nvSpPr>
          <p:cNvPr id="11" name="Săgeată: dreapta 10">
            <a:extLst>
              <a:ext uri="{FF2B5EF4-FFF2-40B4-BE49-F238E27FC236}">
                <a16:creationId xmlns:a16="http://schemas.microsoft.com/office/drawing/2014/main" id="{54972561-0AB7-DEF8-FA20-DEB63AC5DA92}"/>
              </a:ext>
            </a:extLst>
          </p:cNvPr>
          <p:cNvSpPr/>
          <p:nvPr/>
        </p:nvSpPr>
        <p:spPr>
          <a:xfrm rot="16200000">
            <a:off x="7620068" y="721417"/>
            <a:ext cx="502680" cy="2895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ăgeată: dreapta 12">
            <a:extLst>
              <a:ext uri="{FF2B5EF4-FFF2-40B4-BE49-F238E27FC236}">
                <a16:creationId xmlns:a16="http://schemas.microsoft.com/office/drawing/2014/main" id="{F226F5D2-A8C4-4744-EE17-BC65C815FF6C}"/>
              </a:ext>
            </a:extLst>
          </p:cNvPr>
          <p:cNvSpPr/>
          <p:nvPr/>
        </p:nvSpPr>
        <p:spPr>
          <a:xfrm rot="16200000">
            <a:off x="8479479" y="721056"/>
            <a:ext cx="502680" cy="2895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asetăText 5">
            <a:extLst>
              <a:ext uri="{FF2B5EF4-FFF2-40B4-BE49-F238E27FC236}">
                <a16:creationId xmlns:a16="http://schemas.microsoft.com/office/drawing/2014/main" id="{CA5145A7-FCFA-CB97-F54A-B21F0F0C56B9}"/>
              </a:ext>
            </a:extLst>
          </p:cNvPr>
          <p:cNvSpPr txBox="1"/>
          <p:nvPr/>
        </p:nvSpPr>
        <p:spPr>
          <a:xfrm>
            <a:off x="8474697" y="1583703"/>
            <a:ext cx="3409588" cy="1477328"/>
          </a:xfrm>
          <a:prstGeom prst="rect">
            <a:avLst/>
          </a:prstGeom>
          <a:noFill/>
        </p:spPr>
        <p:txBody>
          <a:bodyPr wrap="none" rtlCol="0">
            <a:spAutoFit/>
          </a:bodyPr>
          <a:lstStyle/>
          <a:p>
            <a:r>
              <a:rPr lang="en-US" dirty="0"/>
              <a:t>While being logged in as an </a:t>
            </a:r>
          </a:p>
          <a:p>
            <a:r>
              <a:rPr lang="en-US" dirty="0"/>
              <a:t>Administrator , you will have </a:t>
            </a:r>
          </a:p>
          <a:p>
            <a:r>
              <a:rPr lang="en-US" dirty="0"/>
              <a:t>Different options on the home </a:t>
            </a:r>
          </a:p>
          <a:p>
            <a:r>
              <a:rPr lang="en-US" dirty="0"/>
              <a:t>Page to either manage flight</a:t>
            </a:r>
          </a:p>
          <a:p>
            <a:r>
              <a:rPr lang="en-US" dirty="0"/>
              <a:t>Or ticket creation.</a:t>
            </a:r>
          </a:p>
        </p:txBody>
      </p:sp>
    </p:spTree>
    <p:extLst>
      <p:ext uri="{BB962C8B-B14F-4D97-AF65-F5344CB8AC3E}">
        <p14:creationId xmlns:p14="http://schemas.microsoft.com/office/powerpoint/2010/main" val="348179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CE3EBE40-F11E-8878-E99F-60F207866AB7}"/>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r="-1" b="5456"/>
          <a:stretch/>
        </p:blipFill>
        <p:spPr>
          <a:xfrm>
            <a:off x="-3048" y="1386"/>
            <a:ext cx="12188952" cy="6856614"/>
          </a:xfrm>
          <a:prstGeom prst="rect">
            <a:avLst/>
          </a:prstGeom>
        </p:spPr>
      </p:pic>
      <p:sp>
        <p:nvSpPr>
          <p:cNvPr id="6" name="CasetăText 5">
            <a:extLst>
              <a:ext uri="{FF2B5EF4-FFF2-40B4-BE49-F238E27FC236}">
                <a16:creationId xmlns:a16="http://schemas.microsoft.com/office/drawing/2014/main" id="{6AA3399F-2041-7097-D4BE-48DB36B048C1}"/>
              </a:ext>
            </a:extLst>
          </p:cNvPr>
          <p:cNvSpPr txBox="1"/>
          <p:nvPr/>
        </p:nvSpPr>
        <p:spPr>
          <a:xfrm>
            <a:off x="2329544" y="4974771"/>
            <a:ext cx="7898444" cy="369332"/>
          </a:xfrm>
          <a:prstGeom prst="rect">
            <a:avLst/>
          </a:prstGeom>
          <a:noFill/>
        </p:spPr>
        <p:txBody>
          <a:bodyPr wrap="none" rtlCol="0">
            <a:spAutoFit/>
          </a:bodyPr>
          <a:lstStyle/>
          <a:p>
            <a:r>
              <a:rPr lang="en-US" dirty="0"/>
              <a:t>Here the administrator has all the CRUD operations to manage the Flights</a:t>
            </a:r>
          </a:p>
        </p:txBody>
      </p:sp>
      <p:sp>
        <p:nvSpPr>
          <p:cNvPr id="11" name="Săgeată: dreapta 10">
            <a:extLst>
              <a:ext uri="{FF2B5EF4-FFF2-40B4-BE49-F238E27FC236}">
                <a16:creationId xmlns:a16="http://schemas.microsoft.com/office/drawing/2014/main" id="{B14F1814-22EF-12B2-C675-73B56105ACAD}"/>
              </a:ext>
            </a:extLst>
          </p:cNvPr>
          <p:cNvSpPr/>
          <p:nvPr/>
        </p:nvSpPr>
        <p:spPr>
          <a:xfrm rot="10800000">
            <a:off x="2590868" y="1513897"/>
            <a:ext cx="502680" cy="2895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setăText 6">
            <a:extLst>
              <a:ext uri="{FF2B5EF4-FFF2-40B4-BE49-F238E27FC236}">
                <a16:creationId xmlns:a16="http://schemas.microsoft.com/office/drawing/2014/main" id="{14F682A4-1EF2-7BD2-A9AF-A4B476C816A8}"/>
              </a:ext>
            </a:extLst>
          </p:cNvPr>
          <p:cNvSpPr txBox="1"/>
          <p:nvPr/>
        </p:nvSpPr>
        <p:spPr>
          <a:xfrm>
            <a:off x="3309257" y="1434101"/>
            <a:ext cx="3139642" cy="369332"/>
          </a:xfrm>
          <a:prstGeom prst="rect">
            <a:avLst/>
          </a:prstGeom>
          <a:noFill/>
        </p:spPr>
        <p:txBody>
          <a:bodyPr wrap="none" rtlCol="0">
            <a:spAutoFit/>
          </a:bodyPr>
          <a:lstStyle/>
          <a:p>
            <a:r>
              <a:rPr lang="en-US" dirty="0"/>
              <a:t>Button to create a new flight</a:t>
            </a:r>
          </a:p>
        </p:txBody>
      </p:sp>
    </p:spTree>
    <p:extLst>
      <p:ext uri="{BB962C8B-B14F-4D97-AF65-F5344CB8AC3E}">
        <p14:creationId xmlns:p14="http://schemas.microsoft.com/office/powerpoint/2010/main" val="2530378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5D6047D2-26BC-C370-3B2E-DD783AF14938}"/>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r="-1" b="5852"/>
          <a:stretch/>
        </p:blipFill>
        <p:spPr>
          <a:xfrm>
            <a:off x="-3048" y="-5"/>
            <a:ext cx="12188952" cy="6856614"/>
          </a:xfrm>
          <a:prstGeom prst="rect">
            <a:avLst/>
          </a:prstGeom>
        </p:spPr>
      </p:pic>
      <p:sp>
        <p:nvSpPr>
          <p:cNvPr id="7" name="CasetăText 6">
            <a:extLst>
              <a:ext uri="{FF2B5EF4-FFF2-40B4-BE49-F238E27FC236}">
                <a16:creationId xmlns:a16="http://schemas.microsoft.com/office/drawing/2014/main" id="{B68B29C1-623A-D31A-3950-E1DC4E518415}"/>
              </a:ext>
            </a:extLst>
          </p:cNvPr>
          <p:cNvSpPr txBox="1"/>
          <p:nvPr/>
        </p:nvSpPr>
        <p:spPr>
          <a:xfrm>
            <a:off x="5152981" y="2253732"/>
            <a:ext cx="5209375" cy="646331"/>
          </a:xfrm>
          <a:prstGeom prst="rect">
            <a:avLst/>
          </a:prstGeom>
          <a:noFill/>
        </p:spPr>
        <p:txBody>
          <a:bodyPr wrap="none" rtlCol="0">
            <a:spAutoFit/>
          </a:bodyPr>
          <a:lstStyle/>
          <a:p>
            <a:r>
              <a:rPr lang="en-US" dirty="0"/>
              <a:t>Admin can enter flight details in order to create </a:t>
            </a:r>
          </a:p>
          <a:p>
            <a:r>
              <a:rPr lang="en-US" dirty="0"/>
              <a:t>A new flight</a:t>
            </a:r>
          </a:p>
        </p:txBody>
      </p:sp>
    </p:spTree>
    <p:extLst>
      <p:ext uri="{BB962C8B-B14F-4D97-AF65-F5344CB8AC3E}">
        <p14:creationId xmlns:p14="http://schemas.microsoft.com/office/powerpoint/2010/main" val="3285220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34DDAB25-4C7D-4324-A04A-BA2E61063CFF}"/>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t="4916" r="-1" b="936"/>
          <a:stretch/>
        </p:blipFill>
        <p:spPr>
          <a:xfrm>
            <a:off x="0" y="1386"/>
            <a:ext cx="12188952" cy="6856614"/>
          </a:xfrm>
          <a:prstGeom prst="rect">
            <a:avLst/>
          </a:prstGeom>
        </p:spPr>
      </p:pic>
      <p:sp>
        <p:nvSpPr>
          <p:cNvPr id="7" name="CasetăText 6">
            <a:extLst>
              <a:ext uri="{FF2B5EF4-FFF2-40B4-BE49-F238E27FC236}">
                <a16:creationId xmlns:a16="http://schemas.microsoft.com/office/drawing/2014/main" id="{59D4F349-7FF7-F6B2-B133-23145247FE01}"/>
              </a:ext>
            </a:extLst>
          </p:cNvPr>
          <p:cNvSpPr txBox="1"/>
          <p:nvPr/>
        </p:nvSpPr>
        <p:spPr>
          <a:xfrm>
            <a:off x="892628" y="6102030"/>
            <a:ext cx="10722429" cy="646331"/>
          </a:xfrm>
          <a:prstGeom prst="rect">
            <a:avLst/>
          </a:prstGeom>
          <a:noFill/>
        </p:spPr>
        <p:txBody>
          <a:bodyPr wrap="square" rtlCol="0">
            <a:spAutoFit/>
          </a:bodyPr>
          <a:lstStyle/>
          <a:p>
            <a:r>
              <a:rPr lang="en-US" dirty="0"/>
              <a:t>Each flight needs to have multiple tickets chosen by the admin with the respective type and  price, which are based on the flight Id which only the admin has access to.</a:t>
            </a:r>
          </a:p>
        </p:txBody>
      </p:sp>
      <p:sp>
        <p:nvSpPr>
          <p:cNvPr id="13" name="Săgeată: dreapta 12">
            <a:extLst>
              <a:ext uri="{FF2B5EF4-FFF2-40B4-BE49-F238E27FC236}">
                <a16:creationId xmlns:a16="http://schemas.microsoft.com/office/drawing/2014/main" id="{7D8A4943-4DB9-D17C-2C1B-D7DE697C5F01}"/>
              </a:ext>
            </a:extLst>
          </p:cNvPr>
          <p:cNvSpPr/>
          <p:nvPr/>
        </p:nvSpPr>
        <p:spPr>
          <a:xfrm rot="10800000">
            <a:off x="2600294" y="696201"/>
            <a:ext cx="502680" cy="2895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2545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9" name="Content Placeholder 8">
            <a:extLst>
              <a:ext uri="{FF2B5EF4-FFF2-40B4-BE49-F238E27FC236}">
                <a16:creationId xmlns:a16="http://schemas.microsoft.com/office/drawing/2014/main" id="{57A00510-4AE0-81CE-3AFE-B0B10069578D}"/>
              </a:ext>
            </a:extLst>
          </p:cNvPr>
          <p:cNvSpPr>
            <a:spLocks noGrp="1"/>
          </p:cNvSpPr>
          <p:nvPr>
            <p:ph idx="1"/>
          </p:nvPr>
        </p:nvSpPr>
        <p:spPr>
          <a:xfrm>
            <a:off x="905958" y="2136193"/>
            <a:ext cx="4647901" cy="2585613"/>
          </a:xfrm>
        </p:spPr>
        <p:txBody>
          <a:bodyPr>
            <a:normAutofit/>
          </a:bodyPr>
          <a:lstStyle/>
          <a:p>
            <a:r>
              <a:rPr lang="en-US" sz="1800" dirty="0">
                <a:solidFill>
                  <a:schemeClr val="tx2"/>
                </a:solidFill>
              </a:rPr>
              <a:t>In the create ticket page the admin can choose to which Flight does the ticket belong to, based on its </a:t>
            </a:r>
            <a:r>
              <a:rPr lang="en-US" sz="1800" dirty="0" err="1">
                <a:solidFill>
                  <a:schemeClr val="tx2"/>
                </a:solidFill>
              </a:rPr>
              <a:t>FlightID</a:t>
            </a:r>
            <a:r>
              <a:rPr lang="en-US" sz="1800" dirty="0">
                <a:solidFill>
                  <a:schemeClr val="tx2"/>
                </a:solidFill>
              </a:rPr>
              <a:t> and assign ticket Type and Price</a:t>
            </a:r>
          </a:p>
        </p:txBody>
      </p:sp>
      <p:pic>
        <p:nvPicPr>
          <p:cNvPr id="5" name="Substituent conținut 4" descr="O imagine care conține text&#10;&#10;Descriere generată automat">
            <a:extLst>
              <a:ext uri="{FF2B5EF4-FFF2-40B4-BE49-F238E27FC236}">
                <a16:creationId xmlns:a16="http://schemas.microsoft.com/office/drawing/2014/main" id="{0B4BF3A3-4145-1E98-C734-EE02588FA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142" y="1019556"/>
            <a:ext cx="4794793" cy="4818888"/>
          </a:xfrm>
          <a:prstGeom prst="rect">
            <a:avLst/>
          </a:prstGeom>
        </p:spPr>
      </p:pic>
      <p:pic>
        <p:nvPicPr>
          <p:cNvPr id="18" name="Picture 17">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759960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9" name="Picture 4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51" name="Rectangle 5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Rectangle 5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4734B0ED-D381-961F-FA70-3355978A3C28}"/>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r="-1" b="6244"/>
          <a:stretch/>
        </p:blipFill>
        <p:spPr>
          <a:xfrm>
            <a:off x="3048" y="1386"/>
            <a:ext cx="12188952" cy="6856614"/>
          </a:xfrm>
          <a:prstGeom prst="rect">
            <a:avLst/>
          </a:prstGeom>
        </p:spPr>
      </p:pic>
      <p:sp>
        <p:nvSpPr>
          <p:cNvPr id="6" name="Săgeată: dreapta 5">
            <a:extLst>
              <a:ext uri="{FF2B5EF4-FFF2-40B4-BE49-F238E27FC236}">
                <a16:creationId xmlns:a16="http://schemas.microsoft.com/office/drawing/2014/main" id="{EE2B853C-3321-CB46-C93D-3B838A1DF053}"/>
              </a:ext>
            </a:extLst>
          </p:cNvPr>
          <p:cNvSpPr/>
          <p:nvPr/>
        </p:nvSpPr>
        <p:spPr>
          <a:xfrm rot="10800000">
            <a:off x="9436231" y="5326144"/>
            <a:ext cx="961534" cy="377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setăText 6">
            <a:extLst>
              <a:ext uri="{FF2B5EF4-FFF2-40B4-BE49-F238E27FC236}">
                <a16:creationId xmlns:a16="http://schemas.microsoft.com/office/drawing/2014/main" id="{FB4249D8-268C-7AD8-A609-DB1ABC21C8B1}"/>
              </a:ext>
            </a:extLst>
          </p:cNvPr>
          <p:cNvSpPr txBox="1"/>
          <p:nvPr/>
        </p:nvSpPr>
        <p:spPr>
          <a:xfrm>
            <a:off x="632425" y="5911276"/>
            <a:ext cx="11559575" cy="369332"/>
          </a:xfrm>
          <a:prstGeom prst="rect">
            <a:avLst/>
          </a:prstGeom>
          <a:noFill/>
        </p:spPr>
        <p:txBody>
          <a:bodyPr wrap="none" rtlCol="0">
            <a:spAutoFit/>
          </a:bodyPr>
          <a:lstStyle/>
          <a:p>
            <a:r>
              <a:rPr lang="en-US" dirty="0">
                <a:latin typeface="+mj-lt"/>
                <a:cs typeface="Aharoni" panose="02010803020104030203" pitchFamily="2" charset="-79"/>
              </a:rPr>
              <a:t>After the user introduces his email and password, he needs to click register in order to create his account </a:t>
            </a:r>
          </a:p>
        </p:txBody>
      </p:sp>
    </p:spTree>
    <p:extLst>
      <p:ext uri="{BB962C8B-B14F-4D97-AF65-F5344CB8AC3E}">
        <p14:creationId xmlns:p14="http://schemas.microsoft.com/office/powerpoint/2010/main" val="249273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B1E95242-451B-557F-239F-7D2867E9738E}"/>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r="-1" b="6244"/>
          <a:stretch/>
        </p:blipFill>
        <p:spPr>
          <a:xfrm>
            <a:off x="-2988" y="10"/>
            <a:ext cx="12188952" cy="6856614"/>
          </a:xfrm>
          <a:prstGeom prst="rect">
            <a:avLst/>
          </a:prstGeom>
        </p:spPr>
      </p:pic>
      <p:sp>
        <p:nvSpPr>
          <p:cNvPr id="11" name="Săgeată: dreapta 10">
            <a:extLst>
              <a:ext uri="{FF2B5EF4-FFF2-40B4-BE49-F238E27FC236}">
                <a16:creationId xmlns:a16="http://schemas.microsoft.com/office/drawing/2014/main" id="{E10CD124-8051-039F-E425-572105BCDF72}"/>
              </a:ext>
            </a:extLst>
          </p:cNvPr>
          <p:cNvSpPr/>
          <p:nvPr/>
        </p:nvSpPr>
        <p:spPr>
          <a:xfrm rot="10800000">
            <a:off x="9323109" y="5203595"/>
            <a:ext cx="961534" cy="377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tăText 12">
            <a:extLst>
              <a:ext uri="{FF2B5EF4-FFF2-40B4-BE49-F238E27FC236}">
                <a16:creationId xmlns:a16="http://schemas.microsoft.com/office/drawing/2014/main" id="{5A3414AF-7EAB-0AD8-EA71-EE703FA39DB9}"/>
              </a:ext>
            </a:extLst>
          </p:cNvPr>
          <p:cNvSpPr txBox="1"/>
          <p:nvPr/>
        </p:nvSpPr>
        <p:spPr>
          <a:xfrm>
            <a:off x="1527972" y="5930130"/>
            <a:ext cx="9751387" cy="369332"/>
          </a:xfrm>
          <a:prstGeom prst="rect">
            <a:avLst/>
          </a:prstGeom>
          <a:noFill/>
        </p:spPr>
        <p:txBody>
          <a:bodyPr wrap="none" rtlCol="0">
            <a:spAutoFit/>
          </a:bodyPr>
          <a:lstStyle/>
          <a:p>
            <a:r>
              <a:rPr lang="en-US" dirty="0">
                <a:cs typeface="Aharoni" panose="02010803020104030203" pitchFamily="2" charset="-79"/>
              </a:rPr>
              <a:t>After registering, the user needs to access the log-in page and then enter his credentials </a:t>
            </a:r>
          </a:p>
        </p:txBody>
      </p:sp>
      <p:sp>
        <p:nvSpPr>
          <p:cNvPr id="15" name="Săgeată: dreapta 14">
            <a:extLst>
              <a:ext uri="{FF2B5EF4-FFF2-40B4-BE49-F238E27FC236}">
                <a16:creationId xmlns:a16="http://schemas.microsoft.com/office/drawing/2014/main" id="{C6ABDB91-12D4-9140-A446-9188CE5B0D0C}"/>
              </a:ext>
            </a:extLst>
          </p:cNvPr>
          <p:cNvSpPr/>
          <p:nvPr/>
        </p:nvSpPr>
        <p:spPr>
          <a:xfrm rot="16200000">
            <a:off x="10852407" y="1083470"/>
            <a:ext cx="388478" cy="22938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7036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3">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8" name="Picture 15">
            <a:extLst>
              <a:ext uri="{FF2B5EF4-FFF2-40B4-BE49-F238E27FC236}">
                <a16:creationId xmlns:a16="http://schemas.microsoft.com/office/drawing/2014/main" id="{18CBEC9D-9F9B-4383-B986-DE5B184A9A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146048" cy="1070909"/>
          </a:xfrm>
          <a:prstGeom prst="rect">
            <a:avLst/>
          </a:prstGeom>
        </p:spPr>
      </p:pic>
      <p:sp>
        <p:nvSpPr>
          <p:cNvPr id="29" name="Content Placeholder 8">
            <a:extLst>
              <a:ext uri="{FF2B5EF4-FFF2-40B4-BE49-F238E27FC236}">
                <a16:creationId xmlns:a16="http://schemas.microsoft.com/office/drawing/2014/main" id="{D873FFF5-C0C1-2571-AFC3-8CEBC50EC65D}"/>
              </a:ext>
            </a:extLst>
          </p:cNvPr>
          <p:cNvSpPr>
            <a:spLocks noGrp="1"/>
          </p:cNvSpPr>
          <p:nvPr>
            <p:ph idx="1"/>
          </p:nvPr>
        </p:nvSpPr>
        <p:spPr>
          <a:xfrm>
            <a:off x="917294" y="2136192"/>
            <a:ext cx="4647901" cy="2585613"/>
          </a:xfrm>
        </p:spPr>
        <p:txBody>
          <a:bodyPr>
            <a:normAutofit/>
          </a:bodyPr>
          <a:lstStyle/>
          <a:p>
            <a:r>
              <a:rPr lang="en-US" sz="1800" dirty="0">
                <a:solidFill>
                  <a:schemeClr val="tx2"/>
                </a:solidFill>
              </a:rPr>
              <a:t>After that, one of the database administrators manually assigns one of the Roles(1 for User, 2 for Admin) to the new account  </a:t>
            </a:r>
          </a:p>
        </p:txBody>
      </p:sp>
      <p:pic>
        <p:nvPicPr>
          <p:cNvPr id="5" name="Substituent conținut 4">
            <a:extLst>
              <a:ext uri="{FF2B5EF4-FFF2-40B4-BE49-F238E27FC236}">
                <a16:creationId xmlns:a16="http://schemas.microsoft.com/office/drawing/2014/main" id="{7D8FF4EF-D04E-CECA-6396-B779141E5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806" y="1556210"/>
            <a:ext cx="4817466" cy="3745579"/>
          </a:xfrm>
          <a:prstGeom prst="rect">
            <a:avLst/>
          </a:prstGeom>
        </p:spPr>
      </p:pic>
      <p:pic>
        <p:nvPicPr>
          <p:cNvPr id="18" name="Picture 17">
            <a:extLst>
              <a:ext uri="{FF2B5EF4-FFF2-40B4-BE49-F238E27FC236}">
                <a16:creationId xmlns:a16="http://schemas.microsoft.com/office/drawing/2014/main" id="{AFE52FC7-B3EF-46A4-B8CE-292164EC92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2287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0F95C7E1-3B4F-4290-FFEF-FF7E5E63CB5F}"/>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t="5853" r="-1" b="-1"/>
          <a:stretch/>
        </p:blipFill>
        <p:spPr>
          <a:xfrm>
            <a:off x="-2988" y="10"/>
            <a:ext cx="12188952" cy="6856614"/>
          </a:xfrm>
          <a:prstGeom prst="rect">
            <a:avLst/>
          </a:prstGeom>
        </p:spPr>
      </p:pic>
      <p:sp>
        <p:nvSpPr>
          <p:cNvPr id="6" name="CasetăText 5">
            <a:extLst>
              <a:ext uri="{FF2B5EF4-FFF2-40B4-BE49-F238E27FC236}">
                <a16:creationId xmlns:a16="http://schemas.microsoft.com/office/drawing/2014/main" id="{D0BA003A-E454-5E6A-3E4D-EB89370E8EE0}"/>
              </a:ext>
            </a:extLst>
          </p:cNvPr>
          <p:cNvSpPr txBox="1"/>
          <p:nvPr/>
        </p:nvSpPr>
        <p:spPr>
          <a:xfrm>
            <a:off x="598714" y="849087"/>
            <a:ext cx="3057888" cy="646331"/>
          </a:xfrm>
          <a:prstGeom prst="rect">
            <a:avLst/>
          </a:prstGeom>
          <a:noFill/>
        </p:spPr>
        <p:txBody>
          <a:bodyPr wrap="none" rtlCol="0">
            <a:spAutoFit/>
          </a:bodyPr>
          <a:lstStyle/>
          <a:p>
            <a:r>
              <a:rPr lang="en-US" dirty="0"/>
              <a:t>This is how the home page </a:t>
            </a:r>
          </a:p>
          <a:p>
            <a:r>
              <a:rPr lang="en-US" dirty="0"/>
              <a:t>Looks for a logged-in user</a:t>
            </a:r>
          </a:p>
        </p:txBody>
      </p:sp>
      <p:sp>
        <p:nvSpPr>
          <p:cNvPr id="7" name="CasetăText 6">
            <a:extLst>
              <a:ext uri="{FF2B5EF4-FFF2-40B4-BE49-F238E27FC236}">
                <a16:creationId xmlns:a16="http://schemas.microsoft.com/office/drawing/2014/main" id="{EDC5BB2D-70F5-24E2-4128-5C90B48E9E91}"/>
              </a:ext>
            </a:extLst>
          </p:cNvPr>
          <p:cNvSpPr txBox="1"/>
          <p:nvPr/>
        </p:nvSpPr>
        <p:spPr>
          <a:xfrm>
            <a:off x="8850086" y="979714"/>
            <a:ext cx="2984600" cy="1200329"/>
          </a:xfrm>
          <a:prstGeom prst="rect">
            <a:avLst/>
          </a:prstGeom>
          <a:noFill/>
        </p:spPr>
        <p:txBody>
          <a:bodyPr wrap="none" rtlCol="0">
            <a:spAutoFit/>
          </a:bodyPr>
          <a:lstStyle/>
          <a:p>
            <a:r>
              <a:rPr lang="en-US" dirty="0"/>
              <a:t>At the bottom of the page </a:t>
            </a:r>
          </a:p>
          <a:p>
            <a:r>
              <a:rPr lang="en-US" dirty="0"/>
              <a:t>There is an automatic </a:t>
            </a:r>
          </a:p>
          <a:p>
            <a:r>
              <a:rPr lang="en-US" dirty="0"/>
              <a:t>Slide show with touristic </a:t>
            </a:r>
          </a:p>
          <a:p>
            <a:r>
              <a:rPr lang="en-US" dirty="0"/>
              <a:t>locations</a:t>
            </a:r>
          </a:p>
        </p:txBody>
      </p:sp>
    </p:spTree>
    <p:extLst>
      <p:ext uri="{BB962C8B-B14F-4D97-AF65-F5344CB8AC3E}">
        <p14:creationId xmlns:p14="http://schemas.microsoft.com/office/powerpoint/2010/main" val="355274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AAADE66C-9714-0CFC-B40D-2F5A47B7DDE0}"/>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t="5853" r="-1" b="-1"/>
          <a:stretch/>
        </p:blipFill>
        <p:spPr>
          <a:xfrm>
            <a:off x="-2988" y="10"/>
            <a:ext cx="12188952" cy="6856614"/>
          </a:xfrm>
          <a:prstGeom prst="rect">
            <a:avLst/>
          </a:prstGeom>
        </p:spPr>
      </p:pic>
      <p:pic>
        <p:nvPicPr>
          <p:cNvPr id="33" name="Picture 32">
            <a:extLst>
              <a:ext uri="{FF2B5EF4-FFF2-40B4-BE49-F238E27FC236}">
                <a16:creationId xmlns:a16="http://schemas.microsoft.com/office/drawing/2014/main" id="{BBF9703A-116F-4B3B-B77F-03C8F82F22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alphaModFix amt="60000"/>
            <a:extLst>
              <a:ext uri="{28A0092B-C50C-407E-A947-70E740481C1C}">
                <a14:useLocalDpi xmlns:a14="http://schemas.microsoft.com/office/drawing/2010/main" val="0"/>
              </a:ext>
            </a:extLst>
          </a:blip>
          <a:srcRect t="37018" r="40625"/>
          <a:stretch/>
        </p:blipFill>
        <p:spPr>
          <a:xfrm rot="16200000">
            <a:off x="40988" y="-43974"/>
            <a:ext cx="1447800" cy="1535750"/>
          </a:xfrm>
          <a:prstGeom prst="rect">
            <a:avLst/>
          </a:prstGeom>
        </p:spPr>
      </p:pic>
      <p:pic>
        <p:nvPicPr>
          <p:cNvPr id="35" name="Picture 34">
            <a:extLst>
              <a:ext uri="{FF2B5EF4-FFF2-40B4-BE49-F238E27FC236}">
                <a16:creationId xmlns:a16="http://schemas.microsoft.com/office/drawing/2014/main" id="{A1B4061D-A626-49CE-9EA0-6A70DA7D5F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alphaModFix amt="60000"/>
            <a:extLst>
              <a:ext uri="{28A0092B-C50C-407E-A947-70E740481C1C}">
                <a14:useLocalDpi xmlns:a14="http://schemas.microsoft.com/office/drawing/2010/main" val="0"/>
              </a:ext>
            </a:extLst>
          </a:blip>
          <a:srcRect r="46048"/>
          <a:stretch/>
        </p:blipFill>
        <p:spPr>
          <a:xfrm>
            <a:off x="10814364" y="3672852"/>
            <a:ext cx="1371600" cy="2548349"/>
          </a:xfrm>
          <a:prstGeom prst="rect">
            <a:avLst/>
          </a:prstGeom>
        </p:spPr>
      </p:pic>
      <p:sp>
        <p:nvSpPr>
          <p:cNvPr id="22" name="Săgeată: dreapta 21">
            <a:extLst>
              <a:ext uri="{FF2B5EF4-FFF2-40B4-BE49-F238E27FC236}">
                <a16:creationId xmlns:a16="http://schemas.microsoft.com/office/drawing/2014/main" id="{7D20A8D8-01F2-13BA-271F-C48C552665CB}"/>
              </a:ext>
            </a:extLst>
          </p:cNvPr>
          <p:cNvSpPr/>
          <p:nvPr/>
        </p:nvSpPr>
        <p:spPr>
          <a:xfrm rot="10800000">
            <a:off x="7624937" y="2732538"/>
            <a:ext cx="961534" cy="377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asetăText 5">
            <a:extLst>
              <a:ext uri="{FF2B5EF4-FFF2-40B4-BE49-F238E27FC236}">
                <a16:creationId xmlns:a16="http://schemas.microsoft.com/office/drawing/2014/main" id="{37EC5F81-F3DC-1671-AC7D-00F0D505E86B}"/>
              </a:ext>
            </a:extLst>
          </p:cNvPr>
          <p:cNvSpPr txBox="1"/>
          <p:nvPr/>
        </p:nvSpPr>
        <p:spPr>
          <a:xfrm>
            <a:off x="8719457" y="2492829"/>
            <a:ext cx="3471848" cy="923330"/>
          </a:xfrm>
          <a:prstGeom prst="rect">
            <a:avLst/>
          </a:prstGeom>
          <a:noFill/>
        </p:spPr>
        <p:txBody>
          <a:bodyPr wrap="none" rtlCol="0">
            <a:spAutoFit/>
          </a:bodyPr>
          <a:lstStyle/>
          <a:p>
            <a:r>
              <a:rPr lang="en-US" dirty="0"/>
              <a:t>After the user enter the desired</a:t>
            </a:r>
          </a:p>
          <a:p>
            <a:r>
              <a:rPr lang="en-US" dirty="0"/>
              <a:t>Flight details he can search </a:t>
            </a:r>
          </a:p>
          <a:p>
            <a:r>
              <a:rPr lang="en-US" dirty="0"/>
              <a:t>For the respective flight</a:t>
            </a:r>
          </a:p>
        </p:txBody>
      </p:sp>
    </p:spTree>
    <p:extLst>
      <p:ext uri="{BB962C8B-B14F-4D97-AF65-F5344CB8AC3E}">
        <p14:creationId xmlns:p14="http://schemas.microsoft.com/office/powerpoint/2010/main" val="173376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3"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03369154-F068-838A-05D0-684231A73722}"/>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r="-1" b="5852"/>
          <a:stretch/>
        </p:blipFill>
        <p:spPr>
          <a:xfrm>
            <a:off x="-2988" y="10"/>
            <a:ext cx="12188952" cy="6856614"/>
          </a:xfrm>
          <a:prstGeom prst="rect">
            <a:avLst/>
          </a:prstGeom>
        </p:spPr>
      </p:pic>
      <p:sp>
        <p:nvSpPr>
          <p:cNvPr id="6" name="CasetăText 5">
            <a:extLst>
              <a:ext uri="{FF2B5EF4-FFF2-40B4-BE49-F238E27FC236}">
                <a16:creationId xmlns:a16="http://schemas.microsoft.com/office/drawing/2014/main" id="{8F182347-7D15-CE62-1390-44B94C161F40}"/>
              </a:ext>
            </a:extLst>
          </p:cNvPr>
          <p:cNvSpPr txBox="1"/>
          <p:nvPr/>
        </p:nvSpPr>
        <p:spPr>
          <a:xfrm>
            <a:off x="7151914" y="1480457"/>
            <a:ext cx="4771243" cy="1477328"/>
          </a:xfrm>
          <a:prstGeom prst="rect">
            <a:avLst/>
          </a:prstGeom>
          <a:noFill/>
        </p:spPr>
        <p:txBody>
          <a:bodyPr wrap="none" rtlCol="0">
            <a:spAutoFit/>
          </a:bodyPr>
          <a:lstStyle/>
          <a:p>
            <a:r>
              <a:rPr lang="en-US" dirty="0"/>
              <a:t>-A list of flights With the Departure and</a:t>
            </a:r>
          </a:p>
          <a:p>
            <a:r>
              <a:rPr lang="en-US" dirty="0"/>
              <a:t>Arrival Location chosen will be displayed</a:t>
            </a:r>
          </a:p>
          <a:p>
            <a:r>
              <a:rPr lang="en-US" dirty="0"/>
              <a:t>-All the flights with the respective date </a:t>
            </a:r>
          </a:p>
          <a:p>
            <a:r>
              <a:rPr lang="en-US" dirty="0"/>
              <a:t>Will be displayed even if they have different</a:t>
            </a:r>
          </a:p>
          <a:p>
            <a:r>
              <a:rPr lang="en-US" dirty="0"/>
              <a:t>Departure Hours</a:t>
            </a:r>
          </a:p>
        </p:txBody>
      </p:sp>
      <p:sp>
        <p:nvSpPr>
          <p:cNvPr id="17" name="Săgeată: dreapta 16">
            <a:extLst>
              <a:ext uri="{FF2B5EF4-FFF2-40B4-BE49-F238E27FC236}">
                <a16:creationId xmlns:a16="http://schemas.microsoft.com/office/drawing/2014/main" id="{397B5D6D-8003-3735-8A50-AE89BA76667D}"/>
              </a:ext>
            </a:extLst>
          </p:cNvPr>
          <p:cNvSpPr/>
          <p:nvPr/>
        </p:nvSpPr>
        <p:spPr>
          <a:xfrm rot="10800000">
            <a:off x="3095190" y="2632012"/>
            <a:ext cx="961534" cy="377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setăText 6">
            <a:extLst>
              <a:ext uri="{FF2B5EF4-FFF2-40B4-BE49-F238E27FC236}">
                <a16:creationId xmlns:a16="http://schemas.microsoft.com/office/drawing/2014/main" id="{BAE8E8E3-A994-FE3C-59FD-E37AFC6A593A}"/>
              </a:ext>
            </a:extLst>
          </p:cNvPr>
          <p:cNvSpPr txBox="1"/>
          <p:nvPr/>
        </p:nvSpPr>
        <p:spPr>
          <a:xfrm>
            <a:off x="7315200" y="3473721"/>
            <a:ext cx="4591129" cy="646331"/>
          </a:xfrm>
          <a:prstGeom prst="rect">
            <a:avLst/>
          </a:prstGeom>
          <a:noFill/>
        </p:spPr>
        <p:txBody>
          <a:bodyPr wrap="none" rtlCol="0">
            <a:spAutoFit/>
          </a:bodyPr>
          <a:lstStyle/>
          <a:p>
            <a:r>
              <a:rPr lang="en-US" dirty="0"/>
              <a:t>The book Flight Button Will send the user </a:t>
            </a:r>
          </a:p>
          <a:p>
            <a:r>
              <a:rPr lang="en-US" dirty="0"/>
              <a:t>To the ticket selection page</a:t>
            </a:r>
          </a:p>
        </p:txBody>
      </p:sp>
    </p:spTree>
    <p:extLst>
      <p:ext uri="{BB962C8B-B14F-4D97-AF65-F5344CB8AC3E}">
        <p14:creationId xmlns:p14="http://schemas.microsoft.com/office/powerpoint/2010/main" val="283822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a:extLst>
              <a:ext uri="{FF2B5EF4-FFF2-40B4-BE49-F238E27FC236}">
                <a16:creationId xmlns:a16="http://schemas.microsoft.com/office/drawing/2014/main" id="{11937083-CB77-F658-65E8-D156AD17E472}"/>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r="-1" b="5852"/>
          <a:stretch/>
        </p:blipFill>
        <p:spPr>
          <a:xfrm>
            <a:off x="-2988" y="10"/>
            <a:ext cx="12188952" cy="6856614"/>
          </a:xfrm>
          <a:prstGeom prst="rect">
            <a:avLst/>
          </a:prstGeom>
        </p:spPr>
      </p:pic>
      <p:sp>
        <p:nvSpPr>
          <p:cNvPr id="6" name="CasetăText 5">
            <a:extLst>
              <a:ext uri="{FF2B5EF4-FFF2-40B4-BE49-F238E27FC236}">
                <a16:creationId xmlns:a16="http://schemas.microsoft.com/office/drawing/2014/main" id="{C7DA45A9-7B60-A544-F6BC-A01F576F2706}"/>
              </a:ext>
            </a:extLst>
          </p:cNvPr>
          <p:cNvSpPr txBox="1"/>
          <p:nvPr/>
        </p:nvSpPr>
        <p:spPr>
          <a:xfrm>
            <a:off x="1513114" y="5116286"/>
            <a:ext cx="10182659" cy="646331"/>
          </a:xfrm>
          <a:prstGeom prst="rect">
            <a:avLst/>
          </a:prstGeom>
          <a:noFill/>
        </p:spPr>
        <p:txBody>
          <a:bodyPr wrap="none" rtlCol="0">
            <a:spAutoFit/>
          </a:bodyPr>
          <a:lstStyle/>
          <a:p>
            <a:r>
              <a:rPr lang="en-US" dirty="0"/>
              <a:t>The user can select between the three types of tickets for the respective flight and then they will</a:t>
            </a:r>
          </a:p>
          <a:p>
            <a:r>
              <a:rPr lang="en-US" dirty="0"/>
              <a:t>Be sent to the Seat selection page.</a:t>
            </a:r>
          </a:p>
        </p:txBody>
      </p:sp>
      <p:sp>
        <p:nvSpPr>
          <p:cNvPr id="11" name="Săgeată: dreapta 10">
            <a:extLst>
              <a:ext uri="{FF2B5EF4-FFF2-40B4-BE49-F238E27FC236}">
                <a16:creationId xmlns:a16="http://schemas.microsoft.com/office/drawing/2014/main" id="{EE19001E-098C-5262-919C-AC020ADA5143}"/>
              </a:ext>
            </a:extLst>
          </p:cNvPr>
          <p:cNvSpPr/>
          <p:nvPr/>
        </p:nvSpPr>
        <p:spPr>
          <a:xfrm>
            <a:off x="2447783" y="2800271"/>
            <a:ext cx="961534" cy="377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5882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Substituent conținut 4" descr="O imagine care conține masă&#10;&#10;Descriere generată automat">
            <a:extLst>
              <a:ext uri="{FF2B5EF4-FFF2-40B4-BE49-F238E27FC236}">
                <a16:creationId xmlns:a16="http://schemas.microsoft.com/office/drawing/2014/main" id="{C0B341EA-4E91-0601-6783-607E3F8E8E1E}"/>
              </a:ext>
            </a:extLst>
          </p:cNvPr>
          <p:cNvPicPr>
            <a:picLocks noGrp="1" noChangeAspect="1"/>
          </p:cNvPicPr>
          <p:nvPr>
            <p:ph idx="1"/>
          </p:nvPr>
        </p:nvPicPr>
        <p:blipFill rotWithShape="1">
          <a:blip r:embed="rId4">
            <a:alphaModFix/>
            <a:extLst>
              <a:ext uri="{28A0092B-C50C-407E-A947-70E740481C1C}">
                <a14:useLocalDpi xmlns:a14="http://schemas.microsoft.com/office/drawing/2010/main" val="0"/>
              </a:ext>
            </a:extLst>
          </a:blip>
          <a:srcRect r="-1" b="5852"/>
          <a:stretch/>
        </p:blipFill>
        <p:spPr>
          <a:xfrm>
            <a:off x="-2988" y="10"/>
            <a:ext cx="12188952" cy="6856614"/>
          </a:xfrm>
          <a:prstGeom prst="rect">
            <a:avLst/>
          </a:prstGeom>
        </p:spPr>
      </p:pic>
      <p:sp>
        <p:nvSpPr>
          <p:cNvPr id="6" name="CasetăText 5">
            <a:extLst>
              <a:ext uri="{FF2B5EF4-FFF2-40B4-BE49-F238E27FC236}">
                <a16:creationId xmlns:a16="http://schemas.microsoft.com/office/drawing/2014/main" id="{1C603A91-4DE1-9B15-621A-AD003E38D958}"/>
              </a:ext>
            </a:extLst>
          </p:cNvPr>
          <p:cNvSpPr txBox="1"/>
          <p:nvPr/>
        </p:nvSpPr>
        <p:spPr>
          <a:xfrm>
            <a:off x="990600" y="4996544"/>
            <a:ext cx="10415928" cy="646331"/>
          </a:xfrm>
          <a:prstGeom prst="rect">
            <a:avLst/>
          </a:prstGeom>
          <a:noFill/>
        </p:spPr>
        <p:txBody>
          <a:bodyPr wrap="none" rtlCol="0">
            <a:spAutoFit/>
          </a:bodyPr>
          <a:lstStyle/>
          <a:p>
            <a:r>
              <a:rPr lang="en-US" dirty="0"/>
              <a:t>In the seat Selection page, the booked seats will be displayed with a red border, and the available </a:t>
            </a:r>
          </a:p>
          <a:p>
            <a:r>
              <a:rPr lang="en-US" dirty="0"/>
              <a:t>Ones with green borders.</a:t>
            </a:r>
          </a:p>
        </p:txBody>
      </p:sp>
      <p:sp>
        <p:nvSpPr>
          <p:cNvPr id="11" name="Săgeată: dreapta 10">
            <a:extLst>
              <a:ext uri="{FF2B5EF4-FFF2-40B4-BE49-F238E27FC236}">
                <a16:creationId xmlns:a16="http://schemas.microsoft.com/office/drawing/2014/main" id="{586C9BA5-E466-1832-03C8-3820FC55F3D7}"/>
              </a:ext>
            </a:extLst>
          </p:cNvPr>
          <p:cNvSpPr/>
          <p:nvPr/>
        </p:nvSpPr>
        <p:spPr>
          <a:xfrm rot="11713108">
            <a:off x="4886183" y="1882259"/>
            <a:ext cx="961534" cy="377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setăText 6">
            <a:extLst>
              <a:ext uri="{FF2B5EF4-FFF2-40B4-BE49-F238E27FC236}">
                <a16:creationId xmlns:a16="http://schemas.microsoft.com/office/drawing/2014/main" id="{5A178A0A-F887-00E5-C1CA-D8E191641C1F}"/>
              </a:ext>
            </a:extLst>
          </p:cNvPr>
          <p:cNvSpPr txBox="1"/>
          <p:nvPr/>
        </p:nvSpPr>
        <p:spPr>
          <a:xfrm>
            <a:off x="990600" y="5695751"/>
            <a:ext cx="10579499" cy="369332"/>
          </a:xfrm>
          <a:prstGeom prst="rect">
            <a:avLst/>
          </a:prstGeom>
          <a:noFill/>
        </p:spPr>
        <p:txBody>
          <a:bodyPr wrap="none" rtlCol="0">
            <a:spAutoFit/>
          </a:bodyPr>
          <a:lstStyle/>
          <a:p>
            <a:r>
              <a:rPr lang="en-US" dirty="0"/>
              <a:t>After clicking the reserve button, the user will be sent to a page in which he can confirm his choice.</a:t>
            </a:r>
          </a:p>
        </p:txBody>
      </p:sp>
    </p:spTree>
    <p:extLst>
      <p:ext uri="{BB962C8B-B14F-4D97-AF65-F5344CB8AC3E}">
        <p14:creationId xmlns:p14="http://schemas.microsoft.com/office/powerpoint/2010/main" val="2183525633"/>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30271B"/>
      </a:dk2>
      <a:lt2>
        <a:srgbClr val="F1F0F3"/>
      </a:lt2>
      <a:accent1>
        <a:srgbClr val="89AD44"/>
      </a:accent1>
      <a:accent2>
        <a:srgbClr val="ACA339"/>
      </a:accent2>
      <a:accent3>
        <a:srgbClr val="C3894D"/>
      </a:accent3>
      <a:accent4>
        <a:srgbClr val="B1463B"/>
      </a:accent4>
      <a:accent5>
        <a:srgbClr val="C34D73"/>
      </a:accent5>
      <a:accent6>
        <a:srgbClr val="B13B93"/>
      </a:accent6>
      <a:hlink>
        <a:srgbClr val="C2485B"/>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485</Words>
  <Application>Microsoft Office PowerPoint</Application>
  <PresentationFormat>Ecran lat</PresentationFormat>
  <Paragraphs>50</Paragraphs>
  <Slides>17</Slides>
  <Notes>1</Notes>
  <HiddenSlides>0</HiddenSlides>
  <MMClips>0</MMClips>
  <ScaleCrop>false</ScaleCrop>
  <HeadingPairs>
    <vt:vector size="6" baseType="variant">
      <vt:variant>
        <vt:lpstr>Fonturi utilizate</vt:lpstr>
      </vt:variant>
      <vt:variant>
        <vt:i4>4</vt:i4>
      </vt:variant>
      <vt:variant>
        <vt:lpstr>Temă</vt:lpstr>
      </vt:variant>
      <vt:variant>
        <vt:i4>1</vt:i4>
      </vt:variant>
      <vt:variant>
        <vt:lpstr>Titluri diapozitive</vt:lpstr>
      </vt:variant>
      <vt:variant>
        <vt:i4>17</vt:i4>
      </vt:variant>
    </vt:vector>
  </HeadingPairs>
  <TitlesOfParts>
    <vt:vector size="22" baseType="lpstr">
      <vt:lpstr>Arial</vt:lpstr>
      <vt:lpstr>Avenir Next LT Pro</vt:lpstr>
      <vt:lpstr>AvenirNext LT Pro Medium</vt:lpstr>
      <vt:lpstr>Calibri</vt:lpstr>
      <vt:lpstr>BlockprintVTI</vt:lpstr>
      <vt:lpstr>Booking Flight database project </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Booking Flight database project </dc:title>
  <dc:creator>BUZDUG? I. IONU?-GABRIEL</dc:creator>
  <cp:lastModifiedBy>BUZDUG? I. IONU?-GABRIEL</cp:lastModifiedBy>
  <cp:revision>3</cp:revision>
  <dcterms:created xsi:type="dcterms:W3CDTF">2022-05-19T11:05:32Z</dcterms:created>
  <dcterms:modified xsi:type="dcterms:W3CDTF">2022-05-19T12:22:04Z</dcterms:modified>
</cp:coreProperties>
</file>